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  <p:sldId id="269" r:id="rId3"/>
    <p:sldId id="268" r:id="rId4"/>
    <p:sldId id="261" r:id="rId5"/>
    <p:sldId id="272" r:id="rId6"/>
    <p:sldId id="262" r:id="rId7"/>
    <p:sldId id="260" r:id="rId8"/>
    <p:sldId id="263" r:id="rId9"/>
    <p:sldId id="270" r:id="rId10"/>
    <p:sldId id="265" r:id="rId11"/>
    <p:sldId id="266" r:id="rId12"/>
  </p:sldIdLst>
  <p:sldSz cx="10691813" cy="7559675"/>
  <p:notesSz cx="6858000" cy="9144000"/>
  <p:embeddedFontLst>
    <p:embeddedFont>
      <p:font typeface="Montserrat" pitchFamily="2" charset="-52"/>
      <p:regular r:id="rId13"/>
      <p:bold r:id="rId14"/>
      <p:italic r:id="rId15"/>
      <p:boldItalic r:id="rId16"/>
    </p:embeddedFont>
    <p:embeddedFont>
      <p:font typeface="Montserrat ExtraBold" pitchFamily="2" charset="-52"/>
      <p:bold r:id="rId17"/>
      <p:boldItalic r:id="rId18"/>
    </p:embeddedFont>
    <p:embeddedFont>
      <p:font typeface="Montserrat Light" pitchFamily="2" charset="-52"/>
      <p:regular r:id="rId19"/>
      <p:italic r:id="rId20"/>
    </p:embeddedFont>
    <p:embeddedFont>
      <p:font typeface="Montserrat Medium" pitchFamily="2" charset="-52"/>
      <p:regular r:id="rId21"/>
      <p:italic r:id="rId22"/>
    </p:embeddedFont>
    <p:embeddedFont>
      <p:font typeface="Montserrat SemiBold" pitchFamily="2" charset="-52"/>
      <p:bold r:id="rId23"/>
      <p:boldItalic r:id="rId24"/>
    </p:embeddedFont>
    <p:embeddedFont>
      <p:font typeface="PT Root UI" panose="020B0303020202020204" pitchFamily="34" charset="-5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396" userDrawn="1">
          <p15:clr>
            <a:srgbClr val="A4A3A4"/>
          </p15:clr>
        </p15:guide>
        <p15:guide id="3" pos="6361" userDrawn="1">
          <p15:clr>
            <a:srgbClr val="A4A3A4"/>
          </p15:clr>
        </p15:guide>
        <p15:guide id="4" orient="horz" pos="4422" userDrawn="1">
          <p15:clr>
            <a:srgbClr val="A4A3A4"/>
          </p15:clr>
        </p15:guide>
        <p15:guide id="5" pos="3458" userDrawn="1">
          <p15:clr>
            <a:srgbClr val="A4A3A4"/>
          </p15:clr>
        </p15:guide>
        <p15:guide id="6" pos="3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3F1"/>
    <a:srgbClr val="DB72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>
        <p:scale>
          <a:sx n="60" d="100"/>
          <a:sy n="60" d="100"/>
        </p:scale>
        <p:origin x="1762" y="422"/>
      </p:cViewPr>
      <p:guideLst>
        <p:guide orient="horz" pos="771"/>
        <p:guide pos="396"/>
        <p:guide pos="6361"/>
        <p:guide orient="horz" pos="4422"/>
        <p:guide pos="3458"/>
        <p:guide pos="32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77943072814146"/>
          <c:y val="5.3933885885035122E-2"/>
          <c:w val="0.50809886270565274"/>
          <c:h val="0.64060262368159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B-46F0-A8C3-BE648E3015F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B-46F0-A8C3-BE648E3015F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1B-46F0-A8C3-BE648E3015F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1B-46F0-A8C3-BE648E3015F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1B-46F0-A8C3-BE648E3015F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1B-46F0-A8C3-BE648E3015F2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81B-46F0-A8C3-BE648E3015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Обрабатывающее производство</c:v>
                </c:pt>
                <c:pt idx="1">
                  <c:v>Гос. управление и соц.обеспечение</c:v>
                </c:pt>
                <c:pt idx="2">
                  <c:v>Образование и культура</c:v>
                </c:pt>
                <c:pt idx="3">
                  <c:v>Торговля</c:v>
                </c:pt>
                <c:pt idx="4">
                  <c:v>Здравоохранение и соц. услуги</c:v>
                </c:pt>
                <c:pt idx="5">
                  <c:v>Сельское хозяйство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</c:v>
                </c:pt>
                <c:pt idx="1">
                  <c:v>17</c:v>
                </c:pt>
                <c:pt idx="2">
                  <c:v>16</c:v>
                </c:pt>
                <c:pt idx="3">
                  <c:v>11</c:v>
                </c:pt>
                <c:pt idx="4">
                  <c:v>11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81B-46F0-A8C3-BE648E301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23344010131712E-3"/>
          <c:y val="0.2240058442349348"/>
          <c:w val="0.44163033579739258"/>
          <c:h val="0.46565385195284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2420842128653"/>
          <c:y val="5.0870691109244387E-2"/>
          <c:w val="0.51679500888790131"/>
          <c:h val="0.66181138541131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84-4447-82CB-2A296262CA8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4-4447-82CB-2A296262CA8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84-4447-82CB-2A296262CA8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84-4447-82CB-2A296262CA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Торговля и общественное питание</c:v>
                </c:pt>
                <c:pt idx="3">
                  <c:v>Строительство и платные услуги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28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84-4447-82CB-2A296262C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3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7557701922008666E-3"/>
          <c:y val="0.23475078313154252"/>
          <c:w val="0.35368379207865797"/>
          <c:h val="0.48109132954658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1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7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5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FE0F718-E026-4BC2-8216-A83A6D96808B}"/>
              </a:ext>
            </a:extLst>
          </p:cNvPr>
          <p:cNvCxnSpPr>
            <a:cxnSpLocks/>
          </p:cNvCxnSpPr>
          <p:nvPr userDrawn="1"/>
        </p:nvCxnSpPr>
        <p:spPr>
          <a:xfrm>
            <a:off x="0" y="798195"/>
            <a:ext cx="10691813" cy="0"/>
          </a:xfrm>
          <a:prstGeom prst="line">
            <a:avLst/>
          </a:prstGeom>
          <a:ln w="28575">
            <a:solidFill>
              <a:srgbClr val="DB7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36F14B-EDDC-43A6-A10F-376881A99E11}"/>
              </a:ext>
            </a:extLst>
          </p:cNvPr>
          <p:cNvSpPr txBox="1"/>
          <p:nvPr userDrawn="1"/>
        </p:nvSpPr>
        <p:spPr>
          <a:xfrm>
            <a:off x="1130581" y="421243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ontserrat" pitchFamily="2" charset="-52"/>
              </a:rPr>
              <a:t>Инвестиционный паспорт</a:t>
            </a:r>
          </a:p>
          <a:p>
            <a:r>
              <a:rPr lang="ru-RU" sz="1000" dirty="0">
                <a:latin typeface="Montserrat SemiBold" pitchFamily="2" charset="-52"/>
              </a:rPr>
              <a:t>Урицкий район Орловской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2DAAD-CCE3-4534-BCA1-38583783B6E6}"/>
              </a:ext>
            </a:extLst>
          </p:cNvPr>
          <p:cNvSpPr txBox="1"/>
          <p:nvPr userDrawn="1"/>
        </p:nvSpPr>
        <p:spPr>
          <a:xfrm>
            <a:off x="9687830" y="428862"/>
            <a:ext cx="476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D5E0E17-BF59-49F7-9B92-047769AF351B}" type="slidenum">
              <a:rPr lang="ru-RU" sz="1000" smtClean="0">
                <a:latin typeface="Montserrat" pitchFamily="2" charset="-52"/>
              </a:rPr>
              <a:pPr algn="r"/>
              <a:t>‹#›</a:t>
            </a:fld>
            <a:endParaRPr lang="ru-RU" sz="1100" dirty="0">
              <a:latin typeface="Montserrat SemiBold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346F77-CC69-4B39-AF19-112E515B1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803" y="458391"/>
            <a:ext cx="390311" cy="47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6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0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19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754F8-9CD7-449B-979F-050FB2453722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8A66-0EB4-420B-8BB7-5B0A17B39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B62D4A-1980-4A1B-89A0-C4C5934E5F40}"/>
              </a:ext>
            </a:extLst>
          </p:cNvPr>
          <p:cNvSpPr/>
          <p:nvPr/>
        </p:nvSpPr>
        <p:spPr>
          <a:xfrm>
            <a:off x="8522606" y="-14543"/>
            <a:ext cx="2169204" cy="7574218"/>
          </a:xfrm>
          <a:prstGeom prst="rect">
            <a:avLst/>
          </a:prstGeom>
          <a:solidFill>
            <a:srgbClr val="DC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3BC3A2-EBEF-428A-8CA8-6586C283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553" y="522294"/>
            <a:ext cx="1557510" cy="25681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D7021B-C8FD-41A4-969D-C603C60E2ABD}"/>
              </a:ext>
            </a:extLst>
          </p:cNvPr>
          <p:cNvSpPr/>
          <p:nvPr/>
        </p:nvSpPr>
        <p:spPr>
          <a:xfrm>
            <a:off x="8522606" y="6778393"/>
            <a:ext cx="2169203" cy="47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11" baseline="30000" dirty="0">
                <a:solidFill>
                  <a:srgbClr val="000000"/>
                </a:solidFill>
                <a:latin typeface="Montserrat Medium" pitchFamily="2" charset="-52"/>
              </a:rPr>
              <a:t>invest-orel.ru</a:t>
            </a:r>
          </a:p>
          <a:p>
            <a:pPr algn="ctr"/>
            <a:r>
              <a:rPr lang="ru-RU" sz="1511" baseline="30000" dirty="0">
                <a:solidFill>
                  <a:srgbClr val="000000"/>
                </a:solidFill>
                <a:latin typeface="Montserrat Medium" pitchFamily="2" charset="-52"/>
              </a:rPr>
              <a:t>2022</a:t>
            </a:r>
            <a:endParaRPr lang="ru-RU" sz="151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5AB33E-7214-481A-8C17-CE332E15D30D}"/>
              </a:ext>
            </a:extLst>
          </p:cNvPr>
          <p:cNvCxnSpPr/>
          <p:nvPr/>
        </p:nvCxnSpPr>
        <p:spPr>
          <a:xfrm>
            <a:off x="0" y="5553075"/>
            <a:ext cx="8258175" cy="0"/>
          </a:xfrm>
          <a:prstGeom prst="line">
            <a:avLst/>
          </a:prstGeom>
          <a:ln w="38100">
            <a:solidFill>
              <a:srgbClr val="DB7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4CB78B-03D6-44B8-8AA5-E6C7F64979D8}"/>
              </a:ext>
            </a:extLst>
          </p:cNvPr>
          <p:cNvSpPr txBox="1"/>
          <p:nvPr/>
        </p:nvSpPr>
        <p:spPr>
          <a:xfrm>
            <a:off x="1743075" y="5687717"/>
            <a:ext cx="43910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Light" pitchFamily="2" charset="-52"/>
              </a:rPr>
              <a:t>Инвестиционный паспорт</a:t>
            </a:r>
          </a:p>
          <a:p>
            <a:endParaRPr lang="ru-RU" sz="600" dirty="0">
              <a:latin typeface="Montserrat ExtraBold" pitchFamily="2" charset="-52"/>
            </a:endParaRPr>
          </a:p>
          <a:p>
            <a:r>
              <a:rPr lang="ru-RU" sz="2800" dirty="0">
                <a:latin typeface="Montserrat ExtraBold" pitchFamily="2" charset="-52"/>
              </a:rPr>
              <a:t>Урицкий район</a:t>
            </a:r>
            <a:br>
              <a:rPr lang="ru-RU" sz="2800" dirty="0">
                <a:latin typeface="Montserrat ExtraBold" pitchFamily="2" charset="-52"/>
              </a:rPr>
            </a:br>
            <a:r>
              <a:rPr lang="ru-RU" sz="2800" dirty="0">
                <a:latin typeface="Montserrat ExtraBold" pitchFamily="2" charset="-52"/>
              </a:rPr>
              <a:t>Орловской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4BF0AA-EC7D-4B5E-8F8D-7E67B9F3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578" y="5990181"/>
            <a:ext cx="789723" cy="969835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C8088-6E76-4254-991E-549CC9D9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r="252"/>
          <a:stretch/>
        </p:blipFill>
        <p:spPr>
          <a:xfrm>
            <a:off x="305850" y="340405"/>
            <a:ext cx="7913495" cy="4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6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F62F81-8986-4934-B222-3F5C85157BD5}"/>
              </a:ext>
            </a:extLst>
          </p:cNvPr>
          <p:cNvSpPr txBox="1"/>
          <p:nvPr/>
        </p:nvSpPr>
        <p:spPr>
          <a:xfrm>
            <a:off x="628649" y="1223963"/>
            <a:ext cx="4608513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Планы по доработке и подготовке площадок</a:t>
            </a:r>
          </a:p>
          <a:p>
            <a:r>
              <a:rPr lang="ru-RU" sz="1000" dirty="0"/>
              <a:t>Действия и бюджет необходимые для приведения инвестиционной площадки/территории/сооружения к законченному виду — возможности передачи ее инвестору для реализации проекта:</a:t>
            </a:r>
          </a:p>
          <a:p>
            <a:pPr marL="171450" lvl="0" indent="-171450">
              <a:spcAft>
                <a:spcPts val="300"/>
              </a:spcAft>
              <a:buFont typeface="Montserrat" pitchFamily="2" charset="-52"/>
              <a:buChar char="—"/>
            </a:pPr>
            <a:r>
              <a:rPr lang="ru-RU" sz="1000" dirty="0"/>
              <a:t>действия с землей (смена категории, вида разрешенного использования, снятие обременений/ограничений и т.д.) – </a:t>
            </a:r>
            <a:r>
              <a:rPr lang="ru-RU" sz="1000" b="1" dirty="0"/>
              <a:t>отсутствуют</a:t>
            </a:r>
            <a:r>
              <a:rPr lang="ru-RU" sz="1000" dirty="0"/>
              <a:t>;</a:t>
            </a:r>
          </a:p>
          <a:p>
            <a:pPr marL="171450" lvl="0" indent="-171450">
              <a:spcAft>
                <a:spcPts val="300"/>
              </a:spcAft>
              <a:buFont typeface="Montserrat" pitchFamily="2" charset="-52"/>
              <a:buChar char="—"/>
            </a:pPr>
            <a:r>
              <a:rPr lang="ru-RU" sz="1000" dirty="0"/>
              <a:t>действия с инженерными сетями (согласования с собственниками сетей о возможности технологического присоединения, возможная стоимость, оценка необходимости строительства недостающей инфраструктуры) – </a:t>
            </a:r>
            <a:r>
              <a:rPr lang="ru-RU" sz="1000" b="1" dirty="0"/>
              <a:t>отсутствуют</a:t>
            </a:r>
            <a:r>
              <a:rPr lang="ru-RU" sz="1000" dirty="0"/>
              <a:t>;</a:t>
            </a:r>
          </a:p>
          <a:p>
            <a:pPr marL="171450" lvl="0" indent="-171450">
              <a:spcAft>
                <a:spcPts val="300"/>
              </a:spcAft>
              <a:buFont typeface="Montserrat" pitchFamily="2" charset="-52"/>
              <a:buChar char="—"/>
            </a:pPr>
            <a:r>
              <a:rPr lang="ru-RU" sz="1000" dirty="0"/>
              <a:t>действия с объектом (снятие обременений, проведение оценки, постановка на кадастровый учет и т. д.) – </a:t>
            </a:r>
            <a:r>
              <a:rPr lang="ru-RU" sz="1000" b="1" dirty="0"/>
              <a:t>отсутствуют</a:t>
            </a:r>
            <a:r>
              <a:rPr lang="ru-RU" sz="1000" dirty="0"/>
              <a:t>;</a:t>
            </a:r>
          </a:p>
          <a:p>
            <a:pPr marL="171450" indent="-171450">
              <a:spcAft>
                <a:spcPts val="300"/>
              </a:spcAft>
              <a:buFont typeface="Montserrat" pitchFamily="2" charset="-52"/>
              <a:buChar char="—"/>
            </a:pPr>
            <a:r>
              <a:rPr lang="ru-RU" sz="1000" dirty="0"/>
              <a:t>другие не учтенные мероприятия влияющие на возможность передачи площадки / территории/сооружения для реализации инвестиционного проекта – </a:t>
            </a:r>
            <a:r>
              <a:rPr lang="ru-RU" sz="1000" b="1" dirty="0"/>
              <a:t>отсутствуют</a:t>
            </a:r>
            <a:r>
              <a:rPr lang="ru-RU" sz="1000" dirty="0"/>
              <a:t>.</a:t>
            </a:r>
          </a:p>
          <a:p>
            <a:pPr marL="171450" indent="-171450">
              <a:spcAft>
                <a:spcPts val="300"/>
              </a:spcAft>
              <a:buFont typeface="Montserrat" pitchFamily="2" charset="-52"/>
              <a:buChar char="—"/>
            </a:pPr>
            <a:endParaRPr lang="ru-RU" sz="1000" dirty="0"/>
          </a:p>
          <a:p>
            <a:pPr>
              <a:spcAft>
                <a:spcPts val="300"/>
              </a:spcAft>
            </a:pPr>
            <a:r>
              <a:rPr lang="ru-RU" sz="1000" dirty="0"/>
              <a:t>Действия с землей, инженерными сетями, и другие мероприятия будут осуществляться непосредственно при заинтересованности потенциального инвестора в использовании участка под свое производство. Мероприятия, бюджет проекта могут быть определены при планировании производства и изготовлении </a:t>
            </a:r>
            <a:r>
              <a:rPr lang="ru-RU" sz="1000" dirty="0" err="1"/>
              <a:t>проектно</a:t>
            </a:r>
            <a:r>
              <a:rPr lang="ru-RU" sz="1000" dirty="0"/>
              <a:t>–сметной документации.</a:t>
            </a:r>
          </a:p>
          <a:p>
            <a:pPr>
              <a:spcAft>
                <a:spcPts val="300"/>
              </a:spcAft>
            </a:pPr>
            <a:endParaRPr lang="ru-RU" sz="1000" dirty="0"/>
          </a:p>
          <a:p>
            <a:pPr>
              <a:spcAft>
                <a:spcPts val="300"/>
              </a:spcAft>
            </a:pPr>
            <a:r>
              <a:rPr lang="ru-RU" sz="1400" b="1" dirty="0"/>
              <a:t>Инвестиционные кейсы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Готовые инвестпроекты под ключ – </a:t>
            </a:r>
            <a:r>
              <a:rPr lang="ru-RU" sz="1000" b="1" dirty="0"/>
              <a:t>отсутствуют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22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B62D4A-1980-4A1B-89A0-C4C5934E5F40}"/>
              </a:ext>
            </a:extLst>
          </p:cNvPr>
          <p:cNvSpPr/>
          <p:nvPr/>
        </p:nvSpPr>
        <p:spPr>
          <a:xfrm>
            <a:off x="8522606" y="-14543"/>
            <a:ext cx="2169204" cy="7574218"/>
          </a:xfrm>
          <a:prstGeom prst="rect">
            <a:avLst/>
          </a:prstGeom>
          <a:solidFill>
            <a:srgbClr val="DC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3BC3A2-EBEF-428A-8CA8-6586C283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553" y="522294"/>
            <a:ext cx="1557510" cy="256818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D7021B-C8FD-41A4-969D-C603C60E2ABD}"/>
              </a:ext>
            </a:extLst>
          </p:cNvPr>
          <p:cNvSpPr/>
          <p:nvPr/>
        </p:nvSpPr>
        <p:spPr>
          <a:xfrm>
            <a:off x="8522606" y="6778393"/>
            <a:ext cx="2169203" cy="479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11" baseline="30000" dirty="0">
                <a:solidFill>
                  <a:srgbClr val="000000"/>
                </a:solidFill>
                <a:latin typeface="Montserrat Medium" pitchFamily="2" charset="-52"/>
              </a:rPr>
              <a:t>invest-orel.ru</a:t>
            </a:r>
          </a:p>
          <a:p>
            <a:pPr algn="ctr"/>
            <a:r>
              <a:rPr lang="ru-RU" sz="1511" baseline="30000" dirty="0">
                <a:solidFill>
                  <a:srgbClr val="000000"/>
                </a:solidFill>
                <a:latin typeface="Montserrat Medium" pitchFamily="2" charset="-52"/>
              </a:rPr>
              <a:t>2022</a:t>
            </a:r>
            <a:endParaRPr lang="ru-RU" sz="1511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5AB33E-7214-481A-8C17-CE332E15D30D}"/>
              </a:ext>
            </a:extLst>
          </p:cNvPr>
          <p:cNvCxnSpPr/>
          <p:nvPr/>
        </p:nvCxnSpPr>
        <p:spPr>
          <a:xfrm>
            <a:off x="0" y="859155"/>
            <a:ext cx="8258175" cy="0"/>
          </a:xfrm>
          <a:prstGeom prst="line">
            <a:avLst/>
          </a:prstGeom>
          <a:ln w="38100">
            <a:solidFill>
              <a:srgbClr val="DB7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4CB78B-03D6-44B8-8AA5-E6C7F64979D8}"/>
              </a:ext>
            </a:extLst>
          </p:cNvPr>
          <p:cNvSpPr txBox="1"/>
          <p:nvPr/>
        </p:nvSpPr>
        <p:spPr>
          <a:xfrm>
            <a:off x="1560195" y="1070311"/>
            <a:ext cx="43910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ontserrat Light" pitchFamily="2" charset="-52"/>
              </a:rPr>
              <a:t>Инвестиционный паспорт</a:t>
            </a:r>
          </a:p>
          <a:p>
            <a:endParaRPr lang="ru-RU" sz="400" dirty="0">
              <a:latin typeface="Montserrat ExtraBold" pitchFamily="2" charset="-52"/>
            </a:endParaRPr>
          </a:p>
          <a:p>
            <a:r>
              <a:rPr lang="ru-RU" sz="2000" dirty="0">
                <a:latin typeface="Montserrat ExtraBold" pitchFamily="2" charset="-52"/>
              </a:rPr>
              <a:t>Урицкий район</a:t>
            </a:r>
            <a:br>
              <a:rPr lang="ru-RU" sz="2000" dirty="0">
                <a:latin typeface="Montserrat ExtraBold" pitchFamily="2" charset="-52"/>
              </a:rPr>
            </a:br>
            <a:r>
              <a:rPr lang="ru-RU" sz="2000" dirty="0">
                <a:latin typeface="Montserrat ExtraBold" pitchFamily="2" charset="-52"/>
              </a:rPr>
              <a:t>Орловской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7C69C8-2A55-4CCF-ACC9-DD03D45D62C6}"/>
              </a:ext>
            </a:extLst>
          </p:cNvPr>
          <p:cNvSpPr/>
          <p:nvPr/>
        </p:nvSpPr>
        <p:spPr>
          <a:xfrm>
            <a:off x="851107" y="2833869"/>
            <a:ext cx="5343525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Aft>
                <a:spcPts val="0"/>
              </a:spcAft>
            </a:pPr>
            <a:r>
              <a:rPr lang="ru-RU" sz="1400" b="1" dirty="0"/>
              <a:t>Администрация </a:t>
            </a:r>
            <a:r>
              <a:rPr lang="ru-RU" sz="1400" dirty="0">
                <a:latin typeface="Montserrat ExtraBold" pitchFamily="2" charset="-52"/>
              </a:rPr>
              <a:t>Урицкого</a:t>
            </a:r>
            <a:r>
              <a:rPr lang="ru-RU" sz="1400" b="1" dirty="0"/>
              <a:t> района</a:t>
            </a:r>
          </a:p>
          <a:p>
            <a:pPr eaLnBrk="0" hangingPunct="0">
              <a:spcBef>
                <a:spcPts val="30"/>
              </a:spcBef>
              <a:spcAft>
                <a:spcPts val="0"/>
              </a:spcAft>
            </a:pPr>
            <a:endParaRPr lang="ru-RU" sz="600" dirty="0"/>
          </a:p>
          <a:p>
            <a:r>
              <a:rPr lang="ru-RU" sz="1200" dirty="0"/>
              <a:t>303900, </a:t>
            </a:r>
            <a:r>
              <a:rPr lang="ru-RU" sz="1200" dirty="0" err="1"/>
              <a:t>пгт</a:t>
            </a:r>
            <a:r>
              <a:rPr lang="ru-RU" sz="1200" dirty="0"/>
              <a:t>.</a:t>
            </a:r>
            <a:r>
              <a:rPr lang="en-US" sz="1200" dirty="0"/>
              <a:t> </a:t>
            </a:r>
            <a:r>
              <a:rPr lang="ru-RU" sz="1200" dirty="0"/>
              <a:t>Нарышкино, ул. Ленина, д. 104</a:t>
            </a:r>
            <a:endParaRPr lang="en-US" sz="1200" dirty="0"/>
          </a:p>
          <a:p>
            <a:r>
              <a:rPr lang="ru-RU" sz="1200" dirty="0"/>
              <a:t>Тел.		8 (48647) 2-04-42</a:t>
            </a:r>
          </a:p>
          <a:p>
            <a:r>
              <a:rPr lang="ru-RU" sz="1200" dirty="0"/>
              <a:t>Факс 		</a:t>
            </a:r>
            <a:r>
              <a:rPr lang="en-US" sz="1200" dirty="0"/>
              <a:t>8 </a:t>
            </a:r>
            <a:r>
              <a:rPr lang="ru-RU" sz="1200" dirty="0"/>
              <a:t>(48647) 2-04-40 </a:t>
            </a:r>
            <a:endParaRPr lang="en-US" sz="1200" dirty="0"/>
          </a:p>
          <a:p>
            <a:r>
              <a:rPr lang="en-US" sz="1200" dirty="0"/>
              <a:t>E</a:t>
            </a:r>
            <a:r>
              <a:rPr lang="ru-RU" sz="1200" dirty="0"/>
              <a:t>-</a:t>
            </a:r>
            <a:r>
              <a:rPr lang="ru-RU" sz="1200" dirty="0" err="1"/>
              <a:t>mail</a:t>
            </a:r>
            <a:r>
              <a:rPr lang="ru-RU" sz="1200" dirty="0"/>
              <a:t> 	uradmin@mail.ru</a:t>
            </a:r>
          </a:p>
          <a:p>
            <a:r>
              <a:rPr lang="en-US" sz="1200" dirty="0"/>
              <a:t>www.urickiy.ru</a:t>
            </a:r>
            <a:endParaRPr lang="ru-RU" sz="1200" dirty="0"/>
          </a:p>
          <a:p>
            <a:endParaRPr lang="ru-RU" sz="1200" dirty="0"/>
          </a:p>
          <a:p>
            <a:pPr eaLnBrk="0" hangingPunct="0">
              <a:spcAft>
                <a:spcPts val="0"/>
              </a:spcAft>
            </a:pPr>
            <a:r>
              <a:rPr lang="ru-RU" sz="900" dirty="0">
                <a:latin typeface="Montserrat SemiBold" pitchFamily="2" charset="-52"/>
              </a:rPr>
              <a:t>Тураев Николай Владимирович</a:t>
            </a:r>
          </a:p>
          <a:p>
            <a:pPr eaLnBrk="0" hangingPunct="0">
              <a:spcAft>
                <a:spcPts val="0"/>
              </a:spcAft>
            </a:pPr>
            <a:r>
              <a:rPr lang="ru-RU" sz="900" dirty="0"/>
              <a:t>Глава Урицкого района Орловской области</a:t>
            </a:r>
          </a:p>
          <a:p>
            <a:pPr eaLnBrk="0" hangingPunct="0">
              <a:spcAft>
                <a:spcPts val="0"/>
              </a:spcAft>
            </a:pPr>
            <a:r>
              <a:rPr lang="ru-RU" sz="900" dirty="0"/>
              <a:t>Тел</a:t>
            </a:r>
            <a:r>
              <a:rPr lang="en-US" sz="900" dirty="0"/>
              <a:t>. </a:t>
            </a:r>
            <a:r>
              <a:rPr lang="ru-RU" sz="900" dirty="0"/>
              <a:t>	8 (48647) 2-04-42</a:t>
            </a:r>
          </a:p>
          <a:p>
            <a:pPr eaLnBrk="0" hangingPunct="0">
              <a:spcAft>
                <a:spcPts val="0"/>
              </a:spcAft>
            </a:pPr>
            <a:endParaRPr lang="ru-RU" sz="900" dirty="0"/>
          </a:p>
          <a:p>
            <a:pPr eaLnBrk="0" hangingPunct="0">
              <a:spcAft>
                <a:spcPts val="0"/>
              </a:spcAft>
            </a:pPr>
            <a:r>
              <a:rPr lang="ru-RU" sz="900" dirty="0">
                <a:latin typeface="Montserrat SemiBold" pitchFamily="2" charset="-52"/>
              </a:rPr>
              <a:t>Артамонова Наталья Васильевна </a:t>
            </a:r>
            <a:r>
              <a:rPr lang="ru-RU" sz="900" dirty="0"/>
              <a:t>— заместитель Главы администрации Урицкого района Орловской области по социальной сфере и экономике </a:t>
            </a:r>
          </a:p>
          <a:p>
            <a:pPr eaLnBrk="0" hangingPunct="0">
              <a:spcAft>
                <a:spcPts val="0"/>
              </a:spcAft>
            </a:pPr>
            <a:r>
              <a:rPr lang="ru-RU" sz="900" dirty="0"/>
              <a:t>Тел. 	8 (48647) 2-02-04</a:t>
            </a:r>
          </a:p>
          <a:p>
            <a:pPr eaLnBrk="0" hangingPunct="0">
              <a:spcAft>
                <a:spcPts val="0"/>
              </a:spcAft>
            </a:pPr>
            <a:endParaRPr lang="ru-RU" sz="900" dirty="0">
              <a:latin typeface="Montserrat SemiBold" pitchFamily="2" charset="-52"/>
            </a:endParaRPr>
          </a:p>
          <a:p>
            <a:pPr eaLnBrk="0" hangingPunct="0">
              <a:spcAft>
                <a:spcPts val="0"/>
              </a:spcAft>
            </a:pPr>
            <a:r>
              <a:rPr lang="ru-RU" sz="900" dirty="0">
                <a:latin typeface="Montserrat SemiBold" pitchFamily="2" charset="-52"/>
              </a:rPr>
              <a:t>Чаусов Геннадий Николаевич </a:t>
            </a:r>
            <a:r>
              <a:rPr lang="ru-RU" sz="900" dirty="0"/>
              <a:t>— начальник отдела сельского хозяйства и землепользования администрации Урицкого района Орловской области </a:t>
            </a:r>
          </a:p>
          <a:p>
            <a:pPr eaLnBrk="0" hangingPunct="0">
              <a:spcAft>
                <a:spcPts val="0"/>
              </a:spcAft>
            </a:pPr>
            <a:r>
              <a:rPr lang="ru-RU" sz="900" dirty="0"/>
              <a:t>Тел. 	8 ( 48647) 2-02-03</a:t>
            </a:r>
          </a:p>
          <a:p>
            <a:pPr eaLnBrk="0" hangingPunct="0">
              <a:spcAft>
                <a:spcPts val="0"/>
              </a:spcAft>
            </a:pPr>
            <a:endParaRPr lang="ru-RU" sz="900" dirty="0"/>
          </a:p>
          <a:p>
            <a:pPr eaLnBrk="0" hangingPunct="0">
              <a:spcAft>
                <a:spcPts val="0"/>
              </a:spcAft>
            </a:pPr>
            <a:r>
              <a:rPr lang="ru-RU" sz="900" dirty="0">
                <a:latin typeface="Montserrat SemiBold" pitchFamily="2" charset="-52"/>
              </a:rPr>
              <a:t>Калинина Наталья Владимировна </a:t>
            </a:r>
            <a:r>
              <a:rPr lang="ru-RU" sz="900" dirty="0"/>
              <a:t>— начальник отдела по управлению муниципальным имуществом администрации Урицкого района Орловской области </a:t>
            </a:r>
          </a:p>
          <a:p>
            <a:pPr eaLnBrk="0" hangingPunct="0"/>
            <a:r>
              <a:rPr lang="ru-RU" sz="900" dirty="0"/>
              <a:t>Тел. 	8 ( 48647) 2-02-05</a:t>
            </a:r>
          </a:p>
          <a:p>
            <a:pPr eaLnBrk="0" hangingPunct="0"/>
            <a:endParaRPr lang="ru-RU" sz="900" dirty="0"/>
          </a:p>
          <a:p>
            <a:pPr eaLnBrk="0" hangingPunct="0">
              <a:spcAft>
                <a:spcPts val="0"/>
              </a:spcAft>
            </a:pPr>
            <a:r>
              <a:rPr lang="ru-RU" sz="900" dirty="0">
                <a:latin typeface="Montserrat SemiBold" pitchFamily="2" charset="-52"/>
              </a:rPr>
              <a:t>Перелыгина Надежда Александровна </a:t>
            </a:r>
            <a:r>
              <a:rPr lang="ru-RU" sz="900" dirty="0"/>
              <a:t>— начальник отдела по экономике, предпринимательству, закупкам и трудовым отношениям администрации Урицкого района Орловской области</a:t>
            </a:r>
          </a:p>
          <a:p>
            <a:pPr eaLnBrk="0" hangingPunct="0">
              <a:spcAft>
                <a:spcPts val="0"/>
              </a:spcAft>
            </a:pPr>
            <a:r>
              <a:rPr lang="ru-RU" sz="900" dirty="0"/>
              <a:t>Тел. 	8 (48647) 2-04-33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CB7DB0B-3ED5-4B3A-AEC6-007CBC6ACBA3}"/>
              </a:ext>
            </a:extLst>
          </p:cNvPr>
          <p:cNvCxnSpPr>
            <a:cxnSpLocks/>
          </p:cNvCxnSpPr>
          <p:nvPr/>
        </p:nvCxnSpPr>
        <p:spPr>
          <a:xfrm>
            <a:off x="720994" y="2833869"/>
            <a:ext cx="0" cy="4184461"/>
          </a:xfrm>
          <a:prstGeom prst="line">
            <a:avLst/>
          </a:prstGeom>
          <a:ln w="28575">
            <a:solidFill>
              <a:srgbClr val="DB7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15E877-7F09-49A7-BDF5-A1B1959BC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168" y="1131567"/>
            <a:ext cx="726811" cy="892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E58EA7-EA6A-4CFF-90CF-1A3C684518A0}"/>
              </a:ext>
            </a:extLst>
          </p:cNvPr>
          <p:cNvSpPr txBox="1"/>
          <p:nvPr/>
        </p:nvSpPr>
        <p:spPr>
          <a:xfrm>
            <a:off x="628649" y="1223963"/>
            <a:ext cx="456247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Географическое расположение </a:t>
            </a:r>
            <a:endParaRPr lang="en-US" sz="1400" b="1" dirty="0"/>
          </a:p>
          <a:p>
            <a:r>
              <a:rPr lang="ru-RU" sz="1000" dirty="0"/>
              <a:t>В районе — 7 сельских поселений, в которых — 152 населенных пункта и 1 — городское. </a:t>
            </a:r>
            <a:r>
              <a:rPr lang="ru-RU" sz="1000" dirty="0" err="1"/>
              <a:t>Пгт</a:t>
            </a:r>
            <a:r>
              <a:rPr lang="ru-RU" sz="1000" dirty="0"/>
              <a:t>. Нарышкино с численностью населения 10378 чел. находится в 23 км от областного центра — </a:t>
            </a:r>
            <a:br>
              <a:rPr lang="ru-RU" sz="1000" dirty="0"/>
            </a:br>
            <a:r>
              <a:rPr lang="ru-RU" sz="1000" dirty="0"/>
              <a:t>г. Орла, территория поселка — 1675 га. </a:t>
            </a:r>
          </a:p>
          <a:p>
            <a:endParaRPr lang="ru-RU" sz="1400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7656FBF-7476-4D50-B621-524692A564AB}"/>
              </a:ext>
            </a:extLst>
          </p:cNvPr>
          <p:cNvGrpSpPr/>
          <p:nvPr/>
        </p:nvGrpSpPr>
        <p:grpSpPr>
          <a:xfrm>
            <a:off x="2406326" y="2401208"/>
            <a:ext cx="2703567" cy="2383731"/>
            <a:chOff x="2525285" y="2340540"/>
            <a:chExt cx="2481053" cy="21875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59F332A-C975-408A-964B-D85D9866B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25285" y="2340540"/>
              <a:ext cx="2481053" cy="218754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90EE78A-01AC-4164-A058-A721C0704850}"/>
                </a:ext>
              </a:extLst>
            </p:cNvPr>
            <p:cNvSpPr/>
            <p:nvPr/>
          </p:nvSpPr>
          <p:spPr>
            <a:xfrm>
              <a:off x="2801872" y="2968811"/>
              <a:ext cx="1403695" cy="254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baseline="30000" dirty="0" err="1">
                  <a:solidFill>
                    <a:srgbClr val="000000"/>
                  </a:solidFill>
                  <a:latin typeface="Montserrat SemiBold" pitchFamily="2" charset="-52"/>
                </a:rPr>
                <a:t>пгт</a:t>
              </a:r>
              <a:r>
                <a:rPr lang="ru-RU" b="1" baseline="30000" dirty="0">
                  <a:solidFill>
                    <a:srgbClr val="000000"/>
                  </a:solidFill>
                  <a:latin typeface="Montserrat SemiBold" pitchFamily="2" charset="-52"/>
                </a:rPr>
                <a:t>. Нарышкино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7B8E304-6505-4BB1-8347-DE55501EDEED}"/>
                </a:ext>
              </a:extLst>
            </p:cNvPr>
            <p:cNvSpPr/>
            <p:nvPr/>
          </p:nvSpPr>
          <p:spPr>
            <a:xfrm>
              <a:off x="3453951" y="3223012"/>
              <a:ext cx="593136" cy="216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baseline="30000" dirty="0">
                  <a:solidFill>
                    <a:srgbClr val="000000"/>
                  </a:solidFill>
                  <a:latin typeface="Montserrat SemiBold" pitchFamily="2" charset="-52"/>
                </a:rPr>
                <a:t>г. Орёл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2204CB0-143B-4397-9F41-9E9F43EEDD1A}"/>
                </a:ext>
              </a:extLst>
            </p:cNvPr>
            <p:cNvSpPr/>
            <p:nvPr/>
          </p:nvSpPr>
          <p:spPr>
            <a:xfrm>
              <a:off x="3188324" y="3167132"/>
              <a:ext cx="55880" cy="55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03718B0-C082-484B-AE22-ED2714F94EE5}"/>
                </a:ext>
              </a:extLst>
            </p:cNvPr>
            <p:cNvSpPr/>
            <p:nvPr/>
          </p:nvSpPr>
          <p:spPr>
            <a:xfrm>
              <a:off x="3475780" y="3185282"/>
              <a:ext cx="55880" cy="558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5D0F47-8B50-490A-B733-5ABE16D63183}"/>
              </a:ext>
            </a:extLst>
          </p:cNvPr>
          <p:cNvSpPr/>
          <p:nvPr/>
        </p:nvSpPr>
        <p:spPr>
          <a:xfrm>
            <a:off x="738188" y="2424070"/>
            <a:ext cx="176969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/>
              <a:t>Площадь территории </a:t>
            </a:r>
            <a:br>
              <a:rPr lang="ru-RU" sz="1000" dirty="0"/>
            </a:br>
            <a:r>
              <a:rPr lang="ru-RU" sz="1400" dirty="0">
                <a:latin typeface="+mj-lt"/>
              </a:rPr>
              <a:t>838,4 кв. км</a:t>
            </a:r>
          </a:p>
          <a:p>
            <a:pPr>
              <a:spcAft>
                <a:spcPts val="600"/>
              </a:spcAft>
            </a:pPr>
            <a:r>
              <a:rPr lang="ru-RU" sz="1000" dirty="0"/>
              <a:t>Административный центр</a:t>
            </a:r>
            <a:br>
              <a:rPr lang="ru-RU" sz="1000" dirty="0"/>
            </a:br>
            <a:r>
              <a:rPr lang="ru-RU" sz="1400" dirty="0" err="1">
                <a:latin typeface="+mj-lt"/>
              </a:rPr>
              <a:t>пгт</a:t>
            </a:r>
            <a:r>
              <a:rPr lang="ru-RU" sz="1400" dirty="0">
                <a:latin typeface="+mj-lt"/>
              </a:rPr>
              <a:t> Нарышкино</a:t>
            </a:r>
          </a:p>
          <a:p>
            <a:pPr>
              <a:spcAft>
                <a:spcPts val="600"/>
              </a:spcAft>
            </a:pPr>
            <a:r>
              <a:rPr lang="ru-RU" sz="1000" dirty="0"/>
              <a:t>Расстояние до областного центра </a:t>
            </a:r>
            <a:br>
              <a:rPr lang="ru-RU" sz="1000" dirty="0"/>
            </a:br>
            <a:r>
              <a:rPr lang="ru-RU" sz="1400" dirty="0">
                <a:latin typeface="+mj-lt"/>
              </a:rPr>
              <a:t>23 км</a:t>
            </a:r>
          </a:p>
          <a:p>
            <a:pPr>
              <a:spcAft>
                <a:spcPts val="600"/>
              </a:spcAft>
            </a:pPr>
            <a:r>
              <a:rPr lang="ru-RU" sz="1000" dirty="0"/>
              <a:t>Общая численность населения </a:t>
            </a:r>
            <a:br>
              <a:rPr lang="ru-RU" sz="1000" dirty="0"/>
            </a:br>
            <a:r>
              <a:rPr lang="ru-RU" sz="1400" dirty="0">
                <a:latin typeface="+mj-lt"/>
              </a:rPr>
              <a:t>19 480 чел.</a:t>
            </a:r>
            <a:endParaRPr lang="ru-RU" sz="1000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6B08A0F-9E91-4F82-9ECD-FD1E9F799859}"/>
              </a:ext>
            </a:extLst>
          </p:cNvPr>
          <p:cNvCxnSpPr>
            <a:cxnSpLocks/>
          </p:cNvCxnSpPr>
          <p:nvPr/>
        </p:nvCxnSpPr>
        <p:spPr>
          <a:xfrm flipV="1">
            <a:off x="720994" y="2408832"/>
            <a:ext cx="0" cy="2277396"/>
          </a:xfrm>
          <a:prstGeom prst="line">
            <a:avLst/>
          </a:prstGeom>
          <a:ln w="28575">
            <a:solidFill>
              <a:srgbClr val="DB7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140B123-644E-4C29-B141-3FFC55D431B5}"/>
              </a:ext>
            </a:extLst>
          </p:cNvPr>
          <p:cNvSpPr txBox="1"/>
          <p:nvPr/>
        </p:nvSpPr>
        <p:spPr>
          <a:xfrm>
            <a:off x="628650" y="5026581"/>
            <a:ext cx="47172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/>
              <a:t>Транспортная инфраструктура</a:t>
            </a:r>
          </a:p>
          <a:p>
            <a:r>
              <a:rPr lang="ru-RU" sz="1000" dirty="0"/>
              <a:t>В районе насчитывается 464,9 км автомобильных дорог общего пользования местного значения, из них: 191,8 км вне границ населенных пунктов (из них грунтовых — 161,0 км), 249,6 км в границах населенных пунктов (из них грунтовых — 186,0 км) и 23,5 км в </a:t>
            </a:r>
            <a:r>
              <a:rPr lang="ru-RU" sz="1000" dirty="0" err="1"/>
              <a:t>пгт</a:t>
            </a:r>
            <a:r>
              <a:rPr lang="ru-RU" sz="1000" dirty="0"/>
              <a:t> Нарышкино.</a:t>
            </a:r>
          </a:p>
          <a:p>
            <a:r>
              <a:rPr lang="ru-RU" sz="1000" dirty="0"/>
              <a:t>Через Урицкий район проходит:</a:t>
            </a:r>
          </a:p>
          <a:p>
            <a:pPr marL="171450" indent="-171450">
              <a:buFont typeface="PT Root UI" panose="020B0303020202020204" pitchFamily="34" charset="-52"/>
              <a:buChar char=""/>
            </a:pPr>
            <a:r>
              <a:rPr lang="ru-RU" sz="1000" dirty="0"/>
              <a:t>Московская железная дорога (станция </a:t>
            </a:r>
            <a:r>
              <a:rPr lang="ru-RU" sz="1000" dirty="0" err="1"/>
              <a:t>пгт</a:t>
            </a:r>
            <a:r>
              <a:rPr lang="ru-RU" sz="1000" dirty="0"/>
              <a:t>. Нарышкино), ветка Орел–Брянск;</a:t>
            </a:r>
          </a:p>
          <a:p>
            <a:pPr marL="171450" indent="-171450">
              <a:buFont typeface="PT Root UI" panose="020B0303020202020204" pitchFamily="34" charset="-52"/>
              <a:buChar char=""/>
            </a:pPr>
            <a:r>
              <a:rPr lang="ru-RU" sz="1000" dirty="0"/>
              <a:t>автомобильная дорога федерального значения Р-120 Орел– Брянск–Смоленск — граница с республикой Беларусь.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D02D67-97F8-4FEB-B703-4D75050ABE49}"/>
              </a:ext>
            </a:extLst>
          </p:cNvPr>
          <p:cNvSpPr txBox="1"/>
          <p:nvPr/>
        </p:nvSpPr>
        <p:spPr>
          <a:xfrm>
            <a:off x="5415598" y="1223963"/>
            <a:ext cx="464756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Трудовые ресурсы</a:t>
            </a:r>
          </a:p>
          <a:p>
            <a:r>
              <a:rPr lang="ru-RU" sz="1000" dirty="0"/>
              <a:t>Численность эконом. активного населения 	</a:t>
            </a:r>
            <a:r>
              <a:rPr lang="ru-RU" sz="1400" dirty="0">
                <a:latin typeface="+mj-lt"/>
              </a:rPr>
              <a:t>9,2 тыс. чел.</a:t>
            </a:r>
          </a:p>
          <a:p>
            <a:r>
              <a:rPr lang="ru-RU" sz="1000" dirty="0"/>
              <a:t>Численности работающих				</a:t>
            </a:r>
            <a:r>
              <a:rPr lang="ru-RU" sz="1400" dirty="0">
                <a:latin typeface="+mj-lt"/>
              </a:rPr>
              <a:t>4 148 чел. </a:t>
            </a:r>
          </a:p>
          <a:p>
            <a:r>
              <a:rPr lang="ru-RU" sz="1000" dirty="0"/>
              <a:t>Средняя з/п по организациям  			</a:t>
            </a:r>
            <a:r>
              <a:rPr lang="ru-RU" sz="1400" dirty="0">
                <a:latin typeface="+mj-lt"/>
              </a:rPr>
              <a:t>30 813 руб.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4B138376-31DA-44FE-8F0A-867CA8F11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746370"/>
              </p:ext>
            </p:extLst>
          </p:nvPr>
        </p:nvGraphicFramePr>
        <p:xfrm>
          <a:off x="5390955" y="2238314"/>
          <a:ext cx="4772342" cy="372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2509E24-E90A-4080-97CB-74A4B0B19580}"/>
              </a:ext>
            </a:extLst>
          </p:cNvPr>
          <p:cNvSpPr/>
          <p:nvPr/>
        </p:nvSpPr>
        <p:spPr>
          <a:xfrm>
            <a:off x="5415598" y="2389919"/>
            <a:ext cx="19449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>
                <a:latin typeface="Montserrat SemiBold" pitchFamily="2" charset="-52"/>
              </a:rPr>
              <a:t>Отраслевая структура занятых по основным отраслям экономики</a:t>
            </a:r>
            <a:endParaRPr lang="ru-RU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EEF2BD-C899-49DA-B42E-0D53EBE06718}"/>
              </a:ext>
            </a:extLst>
          </p:cNvPr>
          <p:cNvSpPr txBox="1"/>
          <p:nvPr/>
        </p:nvSpPr>
        <p:spPr>
          <a:xfrm>
            <a:off x="5390955" y="5026581"/>
            <a:ext cx="4608513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Природные ресурсы </a:t>
            </a:r>
            <a:br>
              <a:rPr lang="ru-RU" sz="1400" b="1" dirty="0"/>
            </a:br>
            <a:endParaRPr lang="ru-RU" sz="200" b="1" dirty="0"/>
          </a:p>
          <a:p>
            <a:pPr>
              <a:spcAft>
                <a:spcPts val="300"/>
              </a:spcAft>
            </a:pPr>
            <a:r>
              <a:rPr lang="ru-RU" sz="1000" dirty="0"/>
              <a:t>Район расположен на среднерусской возвышенности в центре русской равнины.</a:t>
            </a:r>
            <a:r>
              <a:rPr lang="en-US" sz="1000" dirty="0"/>
              <a:t> </a:t>
            </a:r>
            <a:r>
              <a:rPr lang="ru-RU" sz="1000" dirty="0"/>
              <a:t>Климат: умеренно-континентальный. Природно-климатические и почвенные условия позволяют выращивать все сельскохозяйственные культуры. Площадь сельскохозяйственных угодий 66890 га, в том числе 44 412 га пашни.</a:t>
            </a:r>
            <a:endParaRPr lang="en-US" sz="1000" dirty="0"/>
          </a:p>
          <a:p>
            <a:pPr>
              <a:spcAft>
                <a:spcPts val="300"/>
              </a:spcAft>
            </a:pPr>
            <a:r>
              <a:rPr lang="ru-RU" sz="1000" dirty="0"/>
              <a:t>Имеются месторождения суглинков, песка которые могут быть промышленно освоены. </a:t>
            </a:r>
            <a:endParaRPr lang="en-US" sz="1000" dirty="0"/>
          </a:p>
          <a:p>
            <a:pPr>
              <a:spcAft>
                <a:spcPts val="300"/>
              </a:spcAft>
            </a:pPr>
            <a:r>
              <a:rPr lang="ru-RU" sz="1000" dirty="0"/>
              <a:t>Речная сеть принадлежит к бассейну реки Ока, представлена реками Неполодь, Орлица, </a:t>
            </a:r>
            <a:r>
              <a:rPr lang="ru-RU" sz="1000" dirty="0" err="1"/>
              <a:t>Лубна</a:t>
            </a:r>
            <a:r>
              <a:rPr lang="ru-RU" sz="1000" dirty="0"/>
              <a:t> и </a:t>
            </a:r>
            <a:r>
              <a:rPr lang="ru-RU" sz="1000" dirty="0" err="1"/>
              <a:t>Цон</a:t>
            </a:r>
            <a:r>
              <a:rPr lang="ru-RU" sz="1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445429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B20660-682D-4C2D-9A2F-70D6FD5BD583}"/>
              </a:ext>
            </a:extLst>
          </p:cNvPr>
          <p:cNvSpPr txBox="1"/>
          <p:nvPr/>
        </p:nvSpPr>
        <p:spPr>
          <a:xfrm>
            <a:off x="628649" y="1223963"/>
            <a:ext cx="46085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Природные ресурсы </a:t>
            </a:r>
            <a:br>
              <a:rPr lang="ru-RU" sz="1400" b="1" dirty="0"/>
            </a:br>
            <a:endParaRPr lang="ru-RU" sz="200" b="1" dirty="0"/>
          </a:p>
          <a:p>
            <a:pPr>
              <a:spcAft>
                <a:spcPts val="300"/>
              </a:spcAft>
            </a:pPr>
            <a:r>
              <a:rPr lang="ru-RU" sz="1000" b="1" dirty="0"/>
              <a:t>Кадастровая стоимость земельных участков</a:t>
            </a:r>
            <a:endParaRPr lang="en-US" sz="1000" b="1" dirty="0"/>
          </a:p>
          <a:p>
            <a:pPr>
              <a:spcAft>
                <a:spcPts val="300"/>
              </a:spcAft>
            </a:pPr>
            <a:r>
              <a:rPr lang="ru-RU" sz="1000" dirty="0"/>
              <a:t>В соответствии с постановлением Правительства Орловской области от 10 марта 2021 года № 124 средние уровни кадастровой стоимости земельных участков Урицкого района следующие: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"Жилая застройка (</a:t>
            </a:r>
            <a:r>
              <a:rPr lang="ru-RU" sz="1000" dirty="0" err="1"/>
              <a:t>среднеэтажная</a:t>
            </a:r>
            <a:r>
              <a:rPr lang="ru-RU" sz="1000" dirty="0"/>
              <a:t> и многоэтажная)" </a:t>
            </a:r>
            <a:r>
              <a:rPr lang="en-US" sz="1000" dirty="0"/>
              <a:t>—</a:t>
            </a:r>
            <a:r>
              <a:rPr lang="ru-RU" sz="1000" dirty="0"/>
              <a:t> 817,34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"Общественное использование“</a:t>
            </a:r>
            <a:r>
              <a:rPr lang="en-US" sz="1000" dirty="0"/>
              <a:t> —</a:t>
            </a:r>
            <a:r>
              <a:rPr lang="ru-RU" sz="1000" dirty="0"/>
              <a:t> 210,97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"Предпринимательство“</a:t>
            </a:r>
            <a:r>
              <a:rPr lang="en-US" sz="1000" dirty="0"/>
              <a:t> —</a:t>
            </a:r>
            <a:r>
              <a:rPr lang="ru-RU" sz="1000" dirty="0"/>
              <a:t> 553,67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"Отдых (рекреация)" </a:t>
            </a:r>
            <a:r>
              <a:rPr lang="en-US" sz="1000" dirty="0"/>
              <a:t>—</a:t>
            </a:r>
            <a:r>
              <a:rPr lang="ru-RU" sz="1000" dirty="0"/>
              <a:t> 95,96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"Производственная деятельность" </a:t>
            </a:r>
            <a:r>
              <a:rPr lang="en-US" sz="1000" dirty="0"/>
              <a:t>—</a:t>
            </a:r>
            <a:r>
              <a:rPr lang="ru-RU" sz="1000" dirty="0"/>
              <a:t> 84,46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"Транспорт“</a:t>
            </a:r>
            <a:r>
              <a:rPr lang="en-US" sz="1000" dirty="0"/>
              <a:t> —</a:t>
            </a:r>
            <a:r>
              <a:rPr lang="ru-RU" sz="1000" dirty="0"/>
              <a:t> 636,0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"Охраняемые природные территории и благоустройство" </a:t>
            </a:r>
            <a:r>
              <a:rPr lang="en-US" sz="1000" dirty="0"/>
              <a:t>—</a:t>
            </a:r>
            <a:r>
              <a:rPr lang="ru-RU" sz="1000" dirty="0"/>
              <a:t> 2,15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"Использование лесов» </a:t>
            </a:r>
            <a:r>
              <a:rPr lang="en-US" sz="1000" dirty="0"/>
              <a:t>—</a:t>
            </a:r>
            <a:r>
              <a:rPr lang="ru-RU" sz="1000" dirty="0"/>
              <a:t> 2,41 руб. за 1 </a:t>
            </a:r>
            <a:r>
              <a:rPr lang="ru-RU" sz="1000" dirty="0" err="1"/>
              <a:t>кв.м</a:t>
            </a:r>
            <a:r>
              <a:rPr lang="ru-RU" sz="1000" dirty="0"/>
              <a:t>.;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"Водные объекты" </a:t>
            </a:r>
            <a:r>
              <a:rPr lang="en-US" sz="1000" dirty="0"/>
              <a:t>—</a:t>
            </a:r>
            <a:r>
              <a:rPr lang="ru-RU" sz="1000" dirty="0"/>
              <a:t> 19,64 руб. за 1 </a:t>
            </a:r>
            <a:r>
              <a:rPr lang="ru-RU" sz="1000" dirty="0" err="1"/>
              <a:t>кв.м</a:t>
            </a:r>
            <a:r>
              <a:rPr lang="ru-RU" sz="1000" dirty="0"/>
              <a:t>;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000" dirty="0"/>
              <a:t>Средний уровень кадастровой стоимости земельных участков сегмента рынка "Садоводство и огородничество, малоэтажная жилая застройка“</a:t>
            </a:r>
            <a:r>
              <a:rPr lang="en-US" sz="1000" dirty="0"/>
              <a:t> —</a:t>
            </a:r>
            <a:r>
              <a:rPr lang="ru-RU" sz="1000" dirty="0"/>
              <a:t> 83,93 руб. за 1 </a:t>
            </a:r>
            <a:r>
              <a:rPr lang="ru-RU" sz="1000" dirty="0" err="1"/>
              <a:t>кв.м</a:t>
            </a:r>
            <a:endParaRPr lang="ru-RU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74E86-DA0C-4798-9B70-80BF2C14D528}"/>
              </a:ext>
            </a:extLst>
          </p:cNvPr>
          <p:cNvSpPr txBox="1"/>
          <p:nvPr/>
        </p:nvSpPr>
        <p:spPr>
          <a:xfrm>
            <a:off x="5489575" y="1223963"/>
            <a:ext cx="4728152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dirty="0"/>
              <a:t>В соответствии с постановлением Правительства Орловской области от 24 марта 2020 года № 171 средний уровень кадастровой стоимости земель сельскохозяйственного назначения в районе</a:t>
            </a:r>
            <a:r>
              <a:rPr lang="en-US" sz="1000" dirty="0"/>
              <a:t> — </a:t>
            </a:r>
            <a:r>
              <a:rPr lang="ru-RU" sz="1000" dirty="0"/>
              <a:t>4,79 руб.</a:t>
            </a:r>
          </a:p>
          <a:p>
            <a:pPr>
              <a:spcAft>
                <a:spcPts val="300"/>
              </a:spcAft>
            </a:pPr>
            <a:endParaRPr lang="ru-RU" sz="400" dirty="0"/>
          </a:p>
          <a:p>
            <a:pPr>
              <a:spcAft>
                <a:spcPts val="300"/>
              </a:spcAft>
            </a:pPr>
            <a:r>
              <a:rPr lang="ru-RU" sz="1000" b="1" dirty="0"/>
              <a:t>Цены и тарифы на ресурсы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Единый предельный тариф на услугу регионального оператора ООО «Управляющая компания «Зеленая Роща» по обращению с твердыми коммунальными отходами в Орловской области – 455 руб. 47 коп. за 1 куб. м, с 1 июля 2022 г. — 473 руб. 35 коп.</a:t>
            </a:r>
          </a:p>
          <a:p>
            <a:r>
              <a:rPr lang="ru-RU" sz="1000" dirty="0">
                <a:latin typeface="Montserrat SemiBold" pitchFamily="2" charset="-52"/>
              </a:rPr>
              <a:t>Водоснабжение за 1 куб. м.</a:t>
            </a:r>
            <a:endParaRPr lang="ru-RU" sz="1000" dirty="0"/>
          </a:p>
          <a:p>
            <a:pPr marL="171450" indent="-171450">
              <a:spcAft>
                <a:spcPts val="300"/>
              </a:spcAft>
              <a:buFont typeface="PT Root UI" panose="020B0303020202020204" pitchFamily="34" charset="-52"/>
              <a:buChar char=""/>
            </a:pPr>
            <a:r>
              <a:rPr lang="ru-RU" sz="1000" dirty="0"/>
              <a:t>холодное водоснабжение </a:t>
            </a:r>
            <a:r>
              <a:rPr lang="ru-RU" sz="1000" dirty="0" err="1"/>
              <a:t>пгт</a:t>
            </a:r>
            <a:r>
              <a:rPr lang="ru-RU" sz="1000" dirty="0"/>
              <a:t>. Нарышкино – ООО «</a:t>
            </a:r>
            <a:r>
              <a:rPr lang="ru-RU" sz="1000" dirty="0" err="1"/>
              <a:t>Жилводсервис</a:t>
            </a:r>
            <a:r>
              <a:rPr lang="ru-RU" sz="1000" dirty="0"/>
              <a:t>» – 39 руб. 26 коп., с 1 июля 2022 г – 39 руб. 26 коп.</a:t>
            </a:r>
          </a:p>
          <a:p>
            <a:pPr marL="171450" indent="-171450">
              <a:spcAft>
                <a:spcPts val="300"/>
              </a:spcAft>
              <a:buFont typeface="PT Root UI" panose="020B0303020202020204" pitchFamily="34" charset="-52"/>
              <a:buChar char=""/>
            </a:pPr>
            <a:r>
              <a:rPr lang="ru-RU" sz="1000" dirty="0"/>
              <a:t>водоснабжение сельских поселений – МУП "</a:t>
            </a:r>
            <a:r>
              <a:rPr lang="ru-RU" sz="1000" dirty="0" err="1"/>
              <a:t>Жилводсервис</a:t>
            </a:r>
            <a:r>
              <a:rPr lang="ru-RU" sz="1000" dirty="0"/>
              <a:t>" – </a:t>
            </a:r>
            <a:br>
              <a:rPr lang="ru-RU" sz="1000" dirty="0"/>
            </a:br>
            <a:r>
              <a:rPr lang="ru-RU" sz="1000" dirty="0"/>
              <a:t>37 руб. 14 коп., с 1 июля 2022 г. – 37 руб.14 коп.,</a:t>
            </a:r>
          </a:p>
          <a:p>
            <a:r>
              <a:rPr lang="ru-RU" sz="1000" dirty="0">
                <a:latin typeface="Montserrat SemiBold" pitchFamily="2" charset="-52"/>
              </a:rPr>
              <a:t>Водоотведение за 1 куб. м </a:t>
            </a:r>
          </a:p>
          <a:p>
            <a:pPr marL="171450" indent="-171450">
              <a:spcAft>
                <a:spcPts val="300"/>
              </a:spcAft>
              <a:buFont typeface="PT Root UI" panose="020B0303020202020204" pitchFamily="34" charset="-52"/>
              <a:buChar char=""/>
            </a:pPr>
            <a:r>
              <a:rPr lang="ru-RU" sz="1000" dirty="0"/>
              <a:t>водоотведение ООО «</a:t>
            </a:r>
            <a:r>
              <a:rPr lang="ru-RU" sz="1000" dirty="0" err="1"/>
              <a:t>Жилводсервис</a:t>
            </a:r>
            <a:r>
              <a:rPr lang="ru-RU" sz="1000" dirty="0"/>
              <a:t>» – 43 руб. 09 коп., с 1 июля 2022 года – 43 руб. 09 коп.</a:t>
            </a:r>
          </a:p>
          <a:p>
            <a:pPr marL="171450" indent="-171450">
              <a:spcAft>
                <a:spcPts val="300"/>
              </a:spcAft>
              <a:buFont typeface="PT Root UI" panose="020B0303020202020204" pitchFamily="34" charset="-52"/>
              <a:buChar char=""/>
            </a:pPr>
            <a:r>
              <a:rPr lang="ru-RU" sz="1000" dirty="0"/>
              <a:t>водоотведение МУП «</a:t>
            </a:r>
            <a:r>
              <a:rPr lang="ru-RU" sz="1000" dirty="0" err="1"/>
              <a:t>Жилводсервис</a:t>
            </a:r>
            <a:r>
              <a:rPr lang="ru-RU" sz="1000" dirty="0"/>
              <a:t>» – 15 руб. 38 коп., с 1 июля 2022 года – 15 руб. 38 коп.</a:t>
            </a:r>
          </a:p>
          <a:p>
            <a:r>
              <a:rPr lang="ru-RU" sz="1000" dirty="0">
                <a:latin typeface="Montserrat SemiBold" pitchFamily="2" charset="-52"/>
              </a:rPr>
              <a:t>Газоснабжение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Приказ Управления по тарифам и ценовой политике Орловской области от 29.07.2021 г. № 246-т.</a:t>
            </a:r>
          </a:p>
          <a:p>
            <a:r>
              <a:rPr lang="ru-RU" sz="1000" dirty="0">
                <a:latin typeface="Montserrat SemiBold" pitchFamily="2" charset="-52"/>
              </a:rPr>
              <a:t>Электроснабжение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Приказ Управления по тарифам Орловской области от 28.12.2021 г. № 617-т «Об установлении единых (котловых) на территории Орловской области тарифов на услуги по передаче   электрической энергии по сетям Орловской области».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28.12.2021 приказ № 615-т Приказ Управления по тарифам и ценовой политике Орловской области «Об установлении цен (тарифов) на электрическую энергию (мощность) для населения и приравненных к нему категорий потребителей на территории Орловской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66842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2BF5C-4A4E-41ED-A118-605D23F5836C}"/>
              </a:ext>
            </a:extLst>
          </p:cNvPr>
          <p:cNvSpPr txBox="1"/>
          <p:nvPr/>
        </p:nvSpPr>
        <p:spPr>
          <a:xfrm>
            <a:off x="628649" y="1223963"/>
            <a:ext cx="446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Специализация района (отраслевые приоритеты)</a:t>
            </a:r>
            <a:endParaRPr lang="ru-RU" sz="16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07D564B-5CE8-4C54-B093-95C752D59D90}"/>
              </a:ext>
            </a:extLst>
          </p:cNvPr>
          <p:cNvSpPr/>
          <p:nvPr/>
        </p:nvSpPr>
        <p:spPr>
          <a:xfrm>
            <a:off x="699655" y="1779649"/>
            <a:ext cx="1571105" cy="52321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 SemiBold" pitchFamily="2" charset="-52"/>
              </a:rPr>
              <a:t>сельское хозяйство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923534-1135-46E8-8547-59B92BDC731C}"/>
              </a:ext>
            </a:extLst>
          </p:cNvPr>
          <p:cNvSpPr/>
          <p:nvPr/>
        </p:nvSpPr>
        <p:spPr>
          <a:xfrm>
            <a:off x="2373515" y="1779648"/>
            <a:ext cx="2307705" cy="5232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ontserrat SemiBold" pitchFamily="2" charset="-52"/>
              </a:rPr>
              <a:t>производство с/х продукции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1632197-4927-4331-BEA4-E0F25FEFA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074490"/>
              </p:ext>
            </p:extLst>
          </p:nvPr>
        </p:nvGraphicFramePr>
        <p:xfrm>
          <a:off x="593725" y="2466023"/>
          <a:ext cx="4608512" cy="359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C277A5-2F3C-4DD0-BAD1-A026C0D9658C}"/>
              </a:ext>
            </a:extLst>
          </p:cNvPr>
          <p:cNvSpPr/>
          <p:nvPr/>
        </p:nvSpPr>
        <p:spPr>
          <a:xfrm>
            <a:off x="593725" y="2590820"/>
            <a:ext cx="19449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>
                <a:latin typeface="Montserrat SemiBold" pitchFamily="2" charset="-52"/>
              </a:rPr>
              <a:t>Структура валового внутреннего продукта  Урицкого района</a:t>
            </a:r>
            <a:endParaRPr lang="ru-RU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B6020-F8F8-4DCC-8A3E-D5D5ACCE6447}"/>
              </a:ext>
            </a:extLst>
          </p:cNvPr>
          <p:cNvSpPr txBox="1"/>
          <p:nvPr/>
        </p:nvSpPr>
        <p:spPr>
          <a:xfrm>
            <a:off x="593726" y="5361771"/>
            <a:ext cx="4498974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Объем производства продукции</a:t>
            </a:r>
            <a:br>
              <a:rPr lang="ru-RU" sz="1400" b="1" dirty="0"/>
            </a:br>
            <a:endParaRPr lang="ru-RU" sz="500" b="1" dirty="0"/>
          </a:p>
          <a:p>
            <a:r>
              <a:rPr lang="ru-RU" sz="1200" b="1" dirty="0"/>
              <a:t>2,2 млрд руб.</a:t>
            </a:r>
          </a:p>
          <a:p>
            <a:endParaRPr lang="ru-RU" sz="1200" b="1" dirty="0"/>
          </a:p>
          <a:p>
            <a:r>
              <a:rPr lang="ru-RU" sz="1200" b="1" dirty="0"/>
              <a:t>3,9 млрд руб.</a:t>
            </a:r>
          </a:p>
          <a:p>
            <a:endParaRPr lang="ru-RU" sz="1200" b="1" dirty="0"/>
          </a:p>
          <a:p>
            <a:r>
              <a:rPr lang="ru-RU" sz="1200" b="1" dirty="0"/>
              <a:t>1,186 млрд руб.</a:t>
            </a:r>
          </a:p>
          <a:p>
            <a:endParaRPr lang="ru-RU" sz="1200" b="1" dirty="0"/>
          </a:p>
          <a:p>
            <a:r>
              <a:rPr lang="ru-RU" sz="1200" b="1" dirty="0"/>
              <a:t>130 млн руб.</a:t>
            </a:r>
            <a:endParaRPr lang="en-US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EEDC6-4826-45FB-B6DF-665A8CC3AFAD}"/>
              </a:ext>
            </a:extLst>
          </p:cNvPr>
          <p:cNvSpPr txBox="1"/>
          <p:nvPr/>
        </p:nvSpPr>
        <p:spPr>
          <a:xfrm>
            <a:off x="5489577" y="1223963"/>
            <a:ext cx="4692648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Ведущие предприятия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«ПОЗЦ «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Свеженка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»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Производственное объединение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замкнутого цикла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Свеженка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— это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технически оснащенная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специализированная группа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предприятий, ориентированная на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производство полного цикла — от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выращивания до убоя, переработки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 дальнейшей реализации изготовленных куриных полуфабрикатов. Ежегодно предприятием производится более 12,0 тыс. тонн мяса птицы. В компании применяются самые современные технологии, используются только высококачественные ингредиенты, входящие в состав комбикормов.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Генеральный директор — Полянская Наталья Петровна.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303912, Россия, Орловская обл., Урицкий район деревня Хмелевая</a:t>
            </a:r>
          </a:p>
          <a:p>
            <a:pPr>
              <a:spcAft>
                <a:spcPts val="300"/>
              </a:spcAf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Отдел закупок: 8(910)302-05-67, nivaptica@mail.ru. Отдел продаж: 8(910)306-80-36, </a:t>
            </a:r>
            <a:r>
              <a:rPr lang="ru-RU" sz="1000" dirty="0">
                <a:solidFill>
                  <a:prstClr val="black"/>
                </a:solidFill>
                <a:latin typeface="Montserrat"/>
              </a:rPr>
              <a:t>niva.td@mail.ru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 </a:t>
            </a:r>
          </a:p>
          <a:p>
            <a:pPr>
              <a:spcAft>
                <a:spcPts val="300"/>
              </a:spcAf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«Урицкий молокозавод»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«Урицкий молокозавод» основан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в апреле 2006 года. Ежегодно производит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более 5,0 тыс. тонн цельномолочной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продукции, 70,0 тонн сливочного масла 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более 25,0 тонн сыра.  Объем отгруженной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продукции   в среднем за год – 190,0 млн. руб.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Ассортимент продукции предприятия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включает в себя молоко, сметану, творог, кефиры, йогурты и много других полезных продуктов.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Генеральный директор — Кириченко Валерий Владимирович.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303900, Россия, Орловская обл., Урицкий район, пос. Нарышкино, пер. Промышленный, дом 2а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Телефон: +7 (48647) 2-08-75, Факс: +7 (48647) 2-08-75.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Email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 urickmz@mail.ru</a:t>
            </a:r>
          </a:p>
          <a:p>
            <a:pPr>
              <a:spcAft>
                <a:spcPts val="300"/>
              </a:spcAf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A15A2-B631-4DAA-AC05-8AB1F677EEA7}"/>
              </a:ext>
            </a:extLst>
          </p:cNvPr>
          <p:cNvSpPr txBox="1"/>
          <p:nvPr/>
        </p:nvSpPr>
        <p:spPr>
          <a:xfrm>
            <a:off x="2044860" y="5714690"/>
            <a:ext cx="328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Объем отгруженных товаров и услуг предприятий промышленности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6314A-5977-46C8-9609-8B7E79A781F2}"/>
              </a:ext>
            </a:extLst>
          </p:cNvPr>
          <p:cNvSpPr txBox="1"/>
          <p:nvPr/>
        </p:nvSpPr>
        <p:spPr>
          <a:xfrm>
            <a:off x="2044861" y="6076402"/>
            <a:ext cx="2859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Объем производства продукции сельского </a:t>
            </a:r>
            <a:br>
              <a:rPr lang="ru-RU" sz="900" dirty="0"/>
            </a:br>
            <a:r>
              <a:rPr lang="ru-RU" sz="900" dirty="0"/>
              <a:t>хозяйства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4F4FA-B7AD-4EC9-BE89-C7EE35C19434}"/>
              </a:ext>
            </a:extLst>
          </p:cNvPr>
          <p:cNvSpPr txBox="1"/>
          <p:nvPr/>
        </p:nvSpPr>
        <p:spPr>
          <a:xfrm>
            <a:off x="2044860" y="6453062"/>
            <a:ext cx="3319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Объем розничной торговли и общественного питания крупных предприятий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781A4-9E1D-48AF-A928-A71B9B78FF73}"/>
              </a:ext>
            </a:extLst>
          </p:cNvPr>
          <p:cNvSpPr txBox="1"/>
          <p:nvPr/>
        </p:nvSpPr>
        <p:spPr>
          <a:xfrm>
            <a:off x="2044860" y="6822102"/>
            <a:ext cx="320976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/>
              <a:t>Объем платных услуг населению и строительство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23A2E-9B53-487E-A270-D666805A8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t="12584" r="14446" b="5318"/>
          <a:stretch/>
        </p:blipFill>
        <p:spPr bwMode="auto">
          <a:xfrm>
            <a:off x="8500532" y="1598816"/>
            <a:ext cx="1604233" cy="1041610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4D76AF-DB53-4F30-8C0C-5AA16843B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85" y="4499045"/>
            <a:ext cx="1287302" cy="128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93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FEEDC6-4826-45FB-B6DF-665A8CC3AFAD}"/>
              </a:ext>
            </a:extLst>
          </p:cNvPr>
          <p:cNvSpPr txBox="1"/>
          <p:nvPr/>
        </p:nvSpPr>
        <p:spPr>
          <a:xfrm>
            <a:off x="628650" y="1223963"/>
            <a:ext cx="469264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«ФосАгро-Орел»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«ФосАгро-Орел» образовано в 2002 году,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является сбытовым предприятием холдинга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Фосагро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» и стабильно работает на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агрохимическом рынке Орловской области.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Только за последние три года компанией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инвестировано на проведение модернизации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базы более 100 млн. руб. Единовременная ёмкость хранения минеральных удобрений составляет 20 тыс. тонн, установлено фасовочное оборудование (производительностью 300 тонн в смену) и оборудование для производства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тукосмесей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Генеральный директор —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Засимов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Сергей Александрович.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303900, Орловская обл.,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пгт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Нарышкино, Промышленный пер,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д. 22А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Телефон: 8 (4862) 495-340.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Email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: Orel@phosagro.ru</a:t>
            </a:r>
          </a:p>
          <a:p>
            <a:pPr>
              <a:spcAft>
                <a:spcPts val="300"/>
              </a:spcAf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«Сельский»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ООО «Сельский» образовано 12 февраля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2015 года. Учредитель — Урицкое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райпо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 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Основной вид деятельности - заготовки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 хлебопечение. Ежегодно предприятием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выпускается более 1300,0 тонн хлебобулочных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изделий, более 30,0 тонн кондитерских изделий,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закупается мясо, картофель, плоды, овощи, зерно.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Генеральный директор — Тверская Валентина Викторовна.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303900, Орловская область, Урицкий район,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пгт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 Нарышкино,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ул. Привокзальная, д.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Телефон: (48647) 2-02-44, (48647) 2-04-05.</a:t>
            </a:r>
          </a:p>
          <a:p>
            <a:pPr>
              <a:spcAft>
                <a:spcPts val="300"/>
              </a:spcAf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438899-E02A-4FD3-80F3-D8C276FC8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14022" r="11753" b="23824"/>
          <a:stretch/>
        </p:blipFill>
        <p:spPr bwMode="auto">
          <a:xfrm>
            <a:off x="4037965" y="1301741"/>
            <a:ext cx="1051560" cy="817880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D7D800E-9C13-403F-B4B2-613BE4D38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65" y="3980189"/>
            <a:ext cx="1051560" cy="788507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EC9796-FA4C-42C7-B4AE-FE6352B86349}"/>
              </a:ext>
            </a:extLst>
          </p:cNvPr>
          <p:cNvSpPr txBox="1"/>
          <p:nvPr/>
        </p:nvSpPr>
        <p:spPr>
          <a:xfrm>
            <a:off x="5489575" y="1223963"/>
            <a:ext cx="4717257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Уровень жизни</a:t>
            </a:r>
            <a:endParaRPr lang="ru-RU" sz="1000" dirty="0">
              <a:latin typeface="Montserrat SemiBold" pitchFamily="2" charset="-52"/>
            </a:endParaRPr>
          </a:p>
          <a:p>
            <a:pPr>
              <a:spcAft>
                <a:spcPts val="300"/>
              </a:spcAft>
            </a:pPr>
            <a:r>
              <a:rPr lang="ru-RU" sz="1000" dirty="0"/>
              <a:t>Качество городской среды в районе улучшается ежегодно. Отремонтировано за 2018–2021 годы 16 дворовых территорий на 27 многоквартирных жилых домах, 2 общественные территории, одна из которых проходила в три этапа. В планах – продолжение благоустройства дворовых и общественных территорий.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Имеется возможность для трудовой миграции.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Средняя стоимость покупки жилья — от 30 тыс. руб. до 63,5 тыс. руб. за 1 кв. м</a:t>
            </a:r>
          </a:p>
          <a:p>
            <a:pPr>
              <a:spcAft>
                <a:spcPts val="300"/>
              </a:spcAft>
            </a:pPr>
            <a:r>
              <a:rPr lang="ru-RU" sz="1000" dirty="0"/>
              <a:t>Средняя стоимость аренды жилья —140-160 руб. за 1 кв. м.</a:t>
            </a:r>
          </a:p>
          <a:p>
            <a:pPr>
              <a:spcAft>
                <a:spcPts val="300"/>
              </a:spcAft>
            </a:pPr>
            <a:endParaRPr lang="ru-RU" sz="1000" dirty="0"/>
          </a:p>
          <a:p>
            <a:r>
              <a:rPr lang="ru-RU" sz="1400" b="1" dirty="0"/>
              <a:t>Цифровизация</a:t>
            </a:r>
          </a:p>
          <a:p>
            <a:r>
              <a:rPr lang="ru-RU" sz="1000" dirty="0"/>
              <a:t>Проведена работа по обеспечению социальных объектов и жителей отдаленных территорий современным телекоммуникационным сервисом и услугами коллективного доступа к «Интернету».</a:t>
            </a:r>
          </a:p>
          <a:p>
            <a:r>
              <a:rPr lang="ru-RU" sz="1000" dirty="0"/>
              <a:t>Работа по подключению к сети Интернет социальных объектов на селе — </a:t>
            </a:r>
            <a:r>
              <a:rPr lang="ru-RU" sz="1000" dirty="0" err="1"/>
              <a:t>ФАПов</a:t>
            </a:r>
            <a:r>
              <a:rPr lang="ru-RU" sz="1000" dirty="0"/>
              <a:t>, школ, клубов и библиотек проводилась акционерным обществом «Объединенная ракетно-космическая корпорация» за счет средств федерального бюджета. В итоге в населенных пунктах  появился доступ к цифровым пространствам, а также возможность для получения услуг в электронном виде.</a:t>
            </a:r>
          </a:p>
          <a:p>
            <a:pPr>
              <a:spcAft>
                <a:spcPts val="300"/>
              </a:spcAft>
            </a:pPr>
            <a:endParaRPr lang="ru-RU" sz="1000" dirty="0"/>
          </a:p>
          <a:p>
            <a:pPr>
              <a:spcAft>
                <a:spcPts val="300"/>
              </a:spcAft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8943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B8738E-A369-47EA-9830-8CF7FCB61E1A}"/>
              </a:ext>
            </a:extLst>
          </p:cNvPr>
          <p:cNvSpPr txBox="1"/>
          <p:nvPr/>
        </p:nvSpPr>
        <p:spPr>
          <a:xfrm>
            <a:off x="628649" y="3179672"/>
            <a:ext cx="561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tserrat ExtraBold" pitchFamily="2" charset="-52"/>
                <a:ea typeface="Calibri" panose="020F0502020204030204" pitchFamily="34" charset="0"/>
              </a:rPr>
              <a:t>Инвестиционные </a:t>
            </a:r>
          </a:p>
          <a:p>
            <a:r>
              <a:rPr lang="ru-RU" sz="4000" b="1" dirty="0">
                <a:latin typeface="Montserrat ExtraBold" pitchFamily="2" charset="-52"/>
                <a:ea typeface="Calibri" panose="020F0502020204030204" pitchFamily="34" charset="0"/>
              </a:rPr>
              <a:t>площадки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843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D5863E-3EBA-45A3-98A4-7B0B602A059C}"/>
              </a:ext>
            </a:extLst>
          </p:cNvPr>
          <p:cNvSpPr txBox="1"/>
          <p:nvPr/>
        </p:nvSpPr>
        <p:spPr>
          <a:xfrm>
            <a:off x="628649" y="1256051"/>
            <a:ext cx="460851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Объект № 1 </a:t>
            </a:r>
          </a:p>
          <a:p>
            <a:pPr>
              <a:spcAft>
                <a:spcPts val="300"/>
              </a:spcAft>
            </a:pPr>
            <a:r>
              <a:rPr lang="ru-RU" sz="1100" dirty="0"/>
              <a:t>Здание </a:t>
            </a:r>
            <a:r>
              <a:rPr lang="ru-RU" sz="1100" dirty="0" err="1"/>
              <a:t>Подзаваловского</a:t>
            </a:r>
            <a:r>
              <a:rPr lang="ru-RU" sz="1100" dirty="0"/>
              <a:t> дома ветеранов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2629BD6-45FC-4B13-8B3C-6011F88BC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836198"/>
              </p:ext>
            </p:extLst>
          </p:nvPr>
        </p:nvGraphicFramePr>
        <p:xfrm>
          <a:off x="717261" y="1909347"/>
          <a:ext cx="4738448" cy="3566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109">
                  <a:extLst>
                    <a:ext uri="{9D8B030D-6E8A-4147-A177-3AD203B41FA5}">
                      <a16:colId xmlns:a16="http://schemas.microsoft.com/office/drawing/2014/main" val="305111134"/>
                    </a:ext>
                  </a:extLst>
                </a:gridCol>
                <a:gridCol w="3194339">
                  <a:extLst>
                    <a:ext uri="{9D8B030D-6E8A-4147-A177-3AD203B41FA5}">
                      <a16:colId xmlns:a16="http://schemas.microsoft.com/office/drawing/2014/main" val="2290359663"/>
                    </a:ext>
                  </a:extLst>
                </a:gridCol>
              </a:tblGrid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Кадастровый номер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57:06:0240101:135, 57:06:0240101:345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38116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Площадь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443,7 кв. м, 22 340 кв. м.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406386"/>
                  </a:ext>
                </a:extLst>
              </a:tr>
              <a:tr h="39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Адрес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2012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Орловская область, Урицкий район, </a:t>
                      </a:r>
                      <a:b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Подзавалово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ул. Рощинская, д. 2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27683"/>
                  </a:ext>
                </a:extLst>
              </a:tr>
              <a:tr h="382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Категория земель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Нежилое помещение, земли населенных пунктов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865690"/>
                  </a:ext>
                </a:extLst>
              </a:tr>
              <a:tr h="391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Вид разрешенного использования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эксплуатации и обслуживания здания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Подзаваловской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врачебной амбулатории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66020"/>
                  </a:ext>
                </a:extLst>
              </a:tr>
              <a:tr h="759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Собственник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участка 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Муниципальное образование – Урицкий район. Контактное лицо – Калинина Наталья  Владимировна, 8(48647) 2-02-05, </a:t>
                      </a:r>
                      <a:br>
                        <a:rPr lang="ru-RU" sz="1000" dirty="0"/>
                      </a:br>
                      <a:r>
                        <a:rPr lang="ru-RU" sz="1000" dirty="0" err="1"/>
                        <a:t>urotdelim</a:t>
                      </a:r>
                      <a:r>
                        <a:rPr lang="ru-RU" sz="1000" dirty="0"/>
                        <a:t>@ </a:t>
                      </a:r>
                      <a:r>
                        <a:rPr lang="ru-RU" sz="1000" dirty="0" err="1"/>
                        <a:t>yandex</a:t>
                      </a:r>
                      <a:r>
                        <a:rPr lang="ru-RU" sz="1000" dirty="0"/>
                        <a:t>. </a:t>
                      </a:r>
                      <a:r>
                        <a:rPr lang="ru-RU" sz="1000" dirty="0" err="1"/>
                        <a:t>ru</a:t>
                      </a:r>
                      <a:r>
                        <a:rPr lang="ru-RU" sz="1000" dirty="0"/>
                        <a:t>.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53815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r>
                        <a:rPr lang="ru-RU" sz="1000" dirty="0"/>
                        <a:t>Здание врачебной амбулатории, прачечная-кухня, склад, сарай, котельная, земельные участки.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r>
                        <a:rPr lang="ru-RU" sz="1000" dirty="0"/>
                        <a:t>Всепогодный подъезд, вода, электричество, газ.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endParaRPr lang="ru-RU" sz="10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endParaRPr lang="ru-RU" sz="1000" dirty="0"/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5209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361032-7FB9-40CF-BA24-46547A84A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0" y="1359429"/>
            <a:ext cx="4485628" cy="2631545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F6E3BF-ACD5-4F3D-A0C1-8828EE1C4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55" y="4112260"/>
            <a:ext cx="4481433" cy="2259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78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D5863E-3EBA-45A3-98A4-7B0B602A059C}"/>
              </a:ext>
            </a:extLst>
          </p:cNvPr>
          <p:cNvSpPr txBox="1"/>
          <p:nvPr/>
        </p:nvSpPr>
        <p:spPr>
          <a:xfrm>
            <a:off x="628649" y="1256051"/>
            <a:ext cx="4608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Объект № 2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D57875D-3D19-4695-A69D-0AA55D711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207908"/>
              </p:ext>
            </p:extLst>
          </p:nvPr>
        </p:nvGraphicFramePr>
        <p:xfrm>
          <a:off x="713316" y="1680747"/>
          <a:ext cx="4449234" cy="4779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584">
                  <a:extLst>
                    <a:ext uri="{9D8B030D-6E8A-4147-A177-3AD203B41FA5}">
                      <a16:colId xmlns:a16="http://schemas.microsoft.com/office/drawing/2014/main" val="305111134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290359663"/>
                    </a:ext>
                  </a:extLst>
                </a:gridCol>
              </a:tblGrid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Кадастровый номер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57:06:0010101:739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38116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Площадь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га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406386"/>
                  </a:ext>
                </a:extLst>
              </a:tr>
              <a:tr h="397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Адрес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2012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Орловская область, р-н Урицкий, </a:t>
                      </a:r>
                      <a:b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Нарышкино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27683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Категория земель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865690"/>
                  </a:ext>
                </a:extLst>
              </a:tr>
              <a:tr h="740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Вид разрешенного использования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размещения объектов капитального строительства в целях обеспечения физических и юридических лиц коммунальными услугами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66020"/>
                  </a:ext>
                </a:extLst>
              </a:tr>
              <a:tr h="1265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Собственник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участка 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Собственность на земельный участок не разграничена, правом распоряжения этим земельным участком обладает администрация </a:t>
                      </a:r>
                      <a:r>
                        <a:rPr lang="ru-RU" sz="1000" dirty="0" err="1"/>
                        <a:t>пгт</a:t>
                      </a:r>
                      <a:r>
                        <a:rPr lang="ru-RU" sz="1000" dirty="0"/>
                        <a:t>. Нарышкино.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Контактное лицо – </a:t>
                      </a:r>
                      <a:r>
                        <a:rPr lang="ru-RU" sz="1000" dirty="0" err="1"/>
                        <a:t>Герасиков</a:t>
                      </a:r>
                      <a:r>
                        <a:rPr lang="ru-RU" sz="1000" dirty="0"/>
                        <a:t> Александр Васильевич,  8(48647) 2-07-06, admnar@yandex.ru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53815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r>
                        <a:rPr lang="ru-RU" sz="1000" dirty="0"/>
                        <a:t>с северной стороны примыкает </a:t>
                      </a:r>
                      <a:br>
                        <a:rPr lang="ru-RU" sz="1000" dirty="0"/>
                      </a:br>
                      <a:r>
                        <a:rPr lang="ru-RU" sz="1000" dirty="0"/>
                        <a:t>к участку Федеральная трасса Р120 Орел-Брянск-Смоленск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r>
                        <a:rPr lang="ru-RU" sz="1000" dirty="0"/>
                        <a:t>Ж/д станция "Нарышкино« — 4 км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r>
                        <a:rPr lang="ru-RU" sz="1000" dirty="0"/>
                        <a:t>Газопровод высокого давления – 4,8 км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r>
                        <a:rPr lang="ru-RU" sz="1000" dirty="0"/>
                        <a:t>ЛЭП 10 </a:t>
                      </a:r>
                      <a:r>
                        <a:rPr lang="ru-RU" sz="1000" dirty="0" err="1"/>
                        <a:t>кВ</a:t>
                      </a:r>
                      <a:r>
                        <a:rPr lang="ru-RU" sz="1000" dirty="0"/>
                        <a:t> – 1,3 км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r>
                        <a:rPr lang="ru-RU" sz="1000" dirty="0"/>
                        <a:t>ПС 110/35/10 “Нарышкино” – 5,6 км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52094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B1029C-6B22-468B-8651-6C5078481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1303676"/>
            <a:ext cx="4871085" cy="4128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7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D5863E-3EBA-45A3-98A4-7B0B602A059C}"/>
              </a:ext>
            </a:extLst>
          </p:cNvPr>
          <p:cNvSpPr txBox="1"/>
          <p:nvPr/>
        </p:nvSpPr>
        <p:spPr>
          <a:xfrm>
            <a:off x="628649" y="1256051"/>
            <a:ext cx="460851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/>
              <a:t>Объект № 3</a:t>
            </a:r>
          </a:p>
          <a:p>
            <a:pPr>
              <a:spcAft>
                <a:spcPts val="300"/>
              </a:spcAft>
            </a:pPr>
            <a:r>
              <a:rPr lang="ru-RU" sz="1100" dirty="0"/>
              <a:t>Перерабатывающее производство (бывший </a:t>
            </a:r>
            <a:r>
              <a:rPr lang="ru-RU" sz="1100" dirty="0" err="1"/>
              <a:t>кооппищекомбинат</a:t>
            </a:r>
            <a:r>
              <a:rPr lang="ru-RU" sz="1100" dirty="0"/>
              <a:t>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D57875D-3D19-4695-A69D-0AA55D711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41462"/>
              </p:ext>
            </p:extLst>
          </p:nvPr>
        </p:nvGraphicFramePr>
        <p:xfrm>
          <a:off x="713316" y="2095614"/>
          <a:ext cx="4679951" cy="5532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584">
                  <a:extLst>
                    <a:ext uri="{9D8B030D-6E8A-4147-A177-3AD203B41FA5}">
                      <a16:colId xmlns:a16="http://schemas.microsoft.com/office/drawing/2014/main" val="305111134"/>
                    </a:ext>
                  </a:extLst>
                </a:gridCol>
                <a:gridCol w="3145367">
                  <a:extLst>
                    <a:ext uri="{9D8B030D-6E8A-4147-A177-3AD203B41FA5}">
                      <a16:colId xmlns:a16="http://schemas.microsoft.com/office/drawing/2014/main" val="2290359663"/>
                    </a:ext>
                  </a:extLst>
                </a:gridCol>
              </a:tblGrid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Кадастровый номер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57:06:0010701:55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238116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Площадь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82 722 кв. м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406386"/>
                  </a:ext>
                </a:extLst>
              </a:tr>
              <a:tr h="456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Адрес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2012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Орловская область, Урицкий район, </a:t>
                      </a:r>
                      <a:b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пгт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Нарышкино, пер. Промышленный, д. 6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227683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Категория земель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Земли населенных пунктов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865690"/>
                  </a:ext>
                </a:extLst>
              </a:tr>
              <a:tr h="617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</a:rPr>
                        <a:t>Вид разрешенного использования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Montserrat SemiBold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размещения промышленных объектов (под эксплуатацию и обслуживание производственной базы)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266020"/>
                  </a:ext>
                </a:extLst>
              </a:tr>
              <a:tr h="778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Собственник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участка 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ООО «Овощеконсервный комбинат «Нарышкино». Контактное лицо –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генеральный директор </a:t>
                      </a:r>
                      <a:r>
                        <a:rPr lang="ru-RU" sz="1000" dirty="0" err="1"/>
                        <a:t>Капралова</a:t>
                      </a:r>
                      <a:r>
                        <a:rPr lang="ru-RU" sz="1000" dirty="0"/>
                        <a:t> Светлана Владимировна, 8(48646) 2-07-41, 2-53-20</a:t>
                      </a:r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553815"/>
                  </a:ext>
                </a:extLst>
              </a:tr>
              <a:tr h="25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Montserrat SemiBold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Инфраструктура</a:t>
                      </a:r>
                    </a:p>
                  </a:txBody>
                  <a:tcPr marL="19467" marR="1946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/>
                        <a:t>Производственные здания: здание мясоперерабатывающего комплекса, цеха хлебопечения, бараночного, консервного, плодоовощного цехов.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r>
                        <a:rPr lang="ru-RU" sz="1000" dirty="0"/>
                        <a:t>Вспомогательные помещения: склады, котельная, отстойники.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r>
                        <a:rPr lang="ru-RU" sz="1000" dirty="0"/>
                        <a:t>Скважины расположены в 100 м от федеральной трассы Орел-Брянск-Смоленск и на таком же расстоянии от железной дороги.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r>
                        <a:rPr lang="ru-RU" sz="1000" dirty="0"/>
                        <a:t>Имеются коммуникации (газ, электричество, вода, очистные сооружения), вблизи расположена высоковольтная линия электропередачи.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None/>
                        <a:tabLst/>
                        <a:defRPr/>
                      </a:pPr>
                      <a:endParaRPr lang="ru-RU" sz="1000" dirty="0"/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PT Root UI" panose="020B0303020202020204" pitchFamily="34" charset="-52"/>
                        <a:buChar char=""/>
                        <a:tabLst/>
                        <a:defRPr/>
                      </a:pPr>
                      <a:endParaRPr lang="ru-RU" sz="1000" dirty="0"/>
                    </a:p>
                  </a:txBody>
                  <a:tcPr marL="19467" marR="1946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55209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EE168-3ABD-4B3D-BA5D-852CDE3E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83" y="1313201"/>
            <a:ext cx="4608513" cy="30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2259</Words>
  <Application>Microsoft Office PowerPoint</Application>
  <PresentationFormat>Произвольный</PresentationFormat>
  <Paragraphs>204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Montserrat</vt:lpstr>
      <vt:lpstr>Montserrat ExtraBold</vt:lpstr>
      <vt:lpstr>Montserrat SemiBold</vt:lpstr>
      <vt:lpstr>PT Root UI</vt:lpstr>
      <vt:lpstr>Montserrat Light</vt:lpstr>
      <vt:lpstr>Arial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Котова</dc:creator>
  <cp:lastModifiedBy>Кира Котова</cp:lastModifiedBy>
  <cp:revision>103</cp:revision>
  <dcterms:created xsi:type="dcterms:W3CDTF">2022-03-09T11:00:41Z</dcterms:created>
  <dcterms:modified xsi:type="dcterms:W3CDTF">2022-03-24T14:15:41Z</dcterms:modified>
</cp:coreProperties>
</file>